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56" r:id="rId4"/>
    <p:sldId id="258" r:id="rId5"/>
    <p:sldId id="259" r:id="rId6"/>
    <p:sldId id="260" r:id="rId7"/>
    <p:sldId id="261" r:id="rId8"/>
    <p:sldId id="262" r:id="rId9"/>
    <p:sldId id="263" r:id="rId10"/>
    <p:sldId id="264" r:id="rId11"/>
    <p:sldId id="266" r:id="rId12"/>
    <p:sldId id="265" r:id="rId13"/>
    <p:sldId id="268" r:id="rId14"/>
    <p:sldId id="267"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667" autoAdjust="0"/>
  </p:normalViewPr>
  <p:slideViewPr>
    <p:cSldViewPr>
      <p:cViewPr varScale="1">
        <p:scale>
          <a:sx n="69" d="100"/>
          <a:sy n="69" d="100"/>
        </p:scale>
        <p:origin x="-5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F399F3-1868-48DA-8544-67E5039C2C0D}" type="datetimeFigureOut">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FC609-3896-492A-B976-92A0C99303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399F3-1868-48DA-8544-67E5039C2C0D}" type="datetimeFigureOut">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FC609-3896-492A-B976-92A0C99303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399F3-1868-48DA-8544-67E5039C2C0D}" type="datetimeFigureOut">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FC609-3896-492A-B976-92A0C99303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399F3-1868-48DA-8544-67E5039C2C0D}" type="datetimeFigureOut">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FC609-3896-492A-B976-92A0C99303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F399F3-1868-48DA-8544-67E5039C2C0D}" type="datetimeFigureOut">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FC609-3896-492A-B976-92A0C99303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F399F3-1868-48DA-8544-67E5039C2C0D}" type="datetimeFigureOut">
              <a:rPr lang="en-US" smtClean="0"/>
              <a:pPr/>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FC609-3896-492A-B976-92A0C99303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F399F3-1868-48DA-8544-67E5039C2C0D}" type="datetimeFigureOut">
              <a:rPr lang="en-US" smtClean="0"/>
              <a:pPr/>
              <a:t>9/18/2018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FFC609-3896-492A-B976-92A0C99303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F399F3-1868-48DA-8544-67E5039C2C0D}" type="datetimeFigureOut">
              <a:rPr lang="en-US" smtClean="0"/>
              <a:pPr/>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FFC609-3896-492A-B976-92A0C99303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399F3-1868-48DA-8544-67E5039C2C0D}" type="datetimeFigureOut">
              <a:rPr lang="en-US" smtClean="0"/>
              <a:pPr/>
              <a:t>9/18/2018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FFC609-3896-492A-B976-92A0C99303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F399F3-1868-48DA-8544-67E5039C2C0D}" type="datetimeFigureOut">
              <a:rPr lang="en-US" smtClean="0"/>
              <a:pPr/>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FC609-3896-492A-B976-92A0C99303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F399F3-1868-48DA-8544-67E5039C2C0D}" type="datetimeFigureOut">
              <a:rPr lang="en-US" smtClean="0"/>
              <a:pPr/>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FC609-3896-492A-B976-92A0C99303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399F3-1868-48DA-8544-67E5039C2C0D}" type="datetimeFigureOut">
              <a:rPr lang="en-US" smtClean="0"/>
              <a:pPr/>
              <a:t>9/18/2018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FC609-3896-492A-B976-92A0C99303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457200"/>
            <a:ext cx="8153400" cy="5853113"/>
          </a:xfrm>
        </p:spPr>
        <p:txBody>
          <a:bodyPr>
            <a:normAutofit/>
          </a:bodyPr>
          <a:lstStyle/>
          <a:p>
            <a:pPr algn="ctr">
              <a:buNone/>
            </a:pPr>
            <a:endParaRPr lang="en-GB" sz="5400" dirty="0" smtClean="0"/>
          </a:p>
          <a:p>
            <a:pPr algn="ctr">
              <a:buNone/>
            </a:pPr>
            <a:r>
              <a:rPr lang="en-GB" sz="5400" dirty="0" smtClean="0">
                <a:solidFill>
                  <a:srgbClr val="FF0000"/>
                </a:solidFill>
                <a:latin typeface="Arial Rounded MT Bold" pitchFamily="34" charset="0"/>
              </a:rPr>
              <a:t>Mediastinal Syndrome </a:t>
            </a:r>
          </a:p>
          <a:p>
            <a:pPr algn="ctr">
              <a:buNone/>
            </a:pPr>
            <a:r>
              <a:rPr lang="en-GB" sz="6600" dirty="0" smtClean="0">
                <a:latin typeface="Algerian" pitchFamily="82" charset="0"/>
              </a:rPr>
              <a:t>By</a:t>
            </a:r>
          </a:p>
          <a:p>
            <a:pPr algn="ctr">
              <a:buNone/>
            </a:pPr>
            <a:r>
              <a:rPr lang="en-GB" sz="5400" b="1" dirty="0" smtClean="0">
                <a:latin typeface="Arial Black" pitchFamily="34" charset="0"/>
              </a:rPr>
              <a:t>Dr. Essam  Elbadry</a:t>
            </a:r>
            <a:endParaRPr lang="en-US" sz="5400" b="1" dirty="0">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SVC syndrome </a:t>
            </a:r>
          </a:p>
        </p:txBody>
      </p:sp>
      <p:sp>
        <p:nvSpPr>
          <p:cNvPr id="6" name="Content Placeholder 5"/>
          <p:cNvSpPr>
            <a:spLocks noGrp="1"/>
          </p:cNvSpPr>
          <p:nvPr>
            <p:ph idx="1"/>
          </p:nvPr>
        </p:nvSpPr>
        <p:spPr/>
        <p:txBody>
          <a:bodyPr>
            <a:normAutofit fontScale="55000" lnSpcReduction="20000"/>
          </a:bodyPr>
          <a:lstStyle/>
          <a:p>
            <a:r>
              <a:rPr lang="en-US" dirty="0" smtClean="0"/>
              <a:t> </a:t>
            </a:r>
            <a:r>
              <a:rPr lang="en-US" dirty="0"/>
              <a:t>Superior vena </a:t>
            </a:r>
            <a:r>
              <a:rPr lang="en-US" dirty="0" err="1"/>
              <a:t>caval</a:t>
            </a:r>
            <a:r>
              <a:rPr lang="en-US" dirty="0"/>
              <a:t> obstruction otherwise known as SVC syndrome which is secondary to obstruction of the SVC with development of collateral pathways. The etiology is either a malignant or benign lesion. Malignant lesions account for (80% to 90%) of such occurrences with </a:t>
            </a:r>
            <a:r>
              <a:rPr lang="en-US" dirty="0" err="1"/>
              <a:t>bronchogenic</a:t>
            </a:r>
            <a:r>
              <a:rPr lang="en-US" dirty="0"/>
              <a:t> carcinoma accounting for greater than (50%) followed by lymphoma. Benign causes include </a:t>
            </a:r>
            <a:r>
              <a:rPr lang="en-US" dirty="0" err="1"/>
              <a:t>granulomatous</a:t>
            </a:r>
            <a:r>
              <a:rPr lang="en-US" dirty="0"/>
              <a:t> mediastinitis (usually </a:t>
            </a:r>
            <a:r>
              <a:rPr lang="en-US" dirty="0" err="1"/>
              <a:t>histoplasmosis</a:t>
            </a:r>
            <a:r>
              <a:rPr lang="en-US" dirty="0"/>
              <a:t>, sarcoidosis, TB). Other benign etiologies include substernal goiter, ascending aortic aneurysm, and constrictive pericarditis.</a:t>
            </a:r>
          </a:p>
          <a:p>
            <a:pPr>
              <a:buNone/>
            </a:pPr>
            <a:r>
              <a:rPr lang="en-US" dirty="0"/>
              <a:t> </a:t>
            </a:r>
          </a:p>
          <a:p>
            <a:r>
              <a:rPr lang="en-US" dirty="0"/>
              <a:t>Collateral routes include esophageal venous plexus which are also known as (downhill </a:t>
            </a:r>
            <a:r>
              <a:rPr lang="en-US" dirty="0" err="1"/>
              <a:t>varices</a:t>
            </a:r>
            <a:r>
              <a:rPr lang="en-US" dirty="0"/>
              <a:t>). In addition, </a:t>
            </a:r>
            <a:r>
              <a:rPr lang="en-US" dirty="0" err="1"/>
              <a:t>azygos</a:t>
            </a:r>
            <a:r>
              <a:rPr lang="en-US" dirty="0"/>
              <a:t> and </a:t>
            </a:r>
            <a:r>
              <a:rPr lang="en-US" dirty="0" err="1"/>
              <a:t>hemiazygos</a:t>
            </a:r>
            <a:r>
              <a:rPr lang="en-US" dirty="0"/>
              <a:t> veins. Also accessory </a:t>
            </a:r>
            <a:r>
              <a:rPr lang="en-US" dirty="0" err="1"/>
              <a:t>hemiazygos</a:t>
            </a:r>
            <a:r>
              <a:rPr lang="en-US" dirty="0"/>
              <a:t> and superior intercostal veins. Lateral thoracic veins and umbilical veins can also be visualized. In addition, vertebral veins. Patients may present with head and neck edema, </a:t>
            </a:r>
            <a:r>
              <a:rPr lang="en-US" dirty="0" err="1"/>
              <a:t>cutaneous</a:t>
            </a:r>
            <a:r>
              <a:rPr lang="en-US" dirty="0"/>
              <a:t> enlarged venous collaterals, headache, dizziness, syncope. With benign etiology there is a slower onset and progression. With malignancy, there is rapid progression within weeks. Radiographic manifestations include superior mediastinal widening. In addition, encasement, compression, and occlusion of the superior vena cava. One may see dilated cervical and superficial thoracic veins. In addition, thrombus within the superior vena cava as in this case may also be present.</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SVC syndrome </a:t>
            </a:r>
            <a:endParaRPr lang="en-US" dirty="0"/>
          </a:p>
        </p:txBody>
      </p:sp>
      <p:pic>
        <p:nvPicPr>
          <p:cNvPr id="10242" name="Picture 2" descr="C:\Users\Dr.Essam Elbadry\Pictures\tomorrow lesson\9.jpg"/>
          <p:cNvPicPr>
            <a:picLocks noGrp="1" noChangeAspect="1" noChangeArrowheads="1"/>
          </p:cNvPicPr>
          <p:nvPr>
            <p:ph idx="1"/>
          </p:nvPr>
        </p:nvPicPr>
        <p:blipFill>
          <a:blip r:embed="rId2"/>
          <a:srcRect/>
          <a:stretch>
            <a:fillRect/>
          </a:stretch>
        </p:blipFill>
        <p:spPr bwMode="auto">
          <a:xfrm>
            <a:off x="1566096" y="1600200"/>
            <a:ext cx="6011808" cy="45259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SVC syndrome </a:t>
            </a:r>
            <a:endParaRPr lang="en-US" dirty="0"/>
          </a:p>
        </p:txBody>
      </p:sp>
      <p:pic>
        <p:nvPicPr>
          <p:cNvPr id="9218" name="Picture 2" descr="C:\Users\Dr.Essam Elbadry\Pictures\tomorrow lesson\10.jpg"/>
          <p:cNvPicPr>
            <a:picLocks noGrp="1" noChangeAspect="1" noChangeArrowheads="1"/>
          </p:cNvPicPr>
          <p:nvPr>
            <p:ph idx="1"/>
          </p:nvPr>
        </p:nvPicPr>
        <p:blipFill>
          <a:blip r:embed="rId2"/>
          <a:srcRect/>
          <a:stretch>
            <a:fillRect/>
          </a:stretch>
        </p:blipFill>
        <p:spPr bwMode="auto">
          <a:xfrm>
            <a:off x="1552575" y="1939131"/>
            <a:ext cx="6038850" cy="38481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Thymoma and Myasthenia gravis</a:t>
            </a:r>
            <a:endParaRPr lang="en-US" dirty="0"/>
          </a:p>
        </p:txBody>
      </p:sp>
      <p:pic>
        <p:nvPicPr>
          <p:cNvPr id="11266" name="Picture 2" descr="C:\Users\Dr.Essam Elbadry\Pictures\tomorrow lesson\3b.gif"/>
          <p:cNvPicPr>
            <a:picLocks noGrp="1" noChangeAspect="1" noChangeArrowheads="1"/>
          </p:cNvPicPr>
          <p:nvPr>
            <p:ph sz="half" idx="2"/>
          </p:nvPr>
        </p:nvPicPr>
        <p:blipFill>
          <a:blip r:embed="rId2"/>
          <a:srcRect/>
          <a:stretch>
            <a:fillRect/>
          </a:stretch>
        </p:blipFill>
        <p:spPr bwMode="auto">
          <a:xfrm>
            <a:off x="457200" y="1905000"/>
            <a:ext cx="3154766" cy="3998119"/>
          </a:xfrm>
          <a:prstGeom prst="rect">
            <a:avLst/>
          </a:prstGeom>
          <a:noFill/>
        </p:spPr>
      </p:pic>
      <p:pic>
        <p:nvPicPr>
          <p:cNvPr id="11267" name="Picture 3" descr="C:\Users\Dr.Essam Elbadry\Pictures\tomorrow lesson\4b.gif"/>
          <p:cNvPicPr>
            <a:picLocks noGrp="1" noChangeAspect="1" noChangeArrowheads="1"/>
          </p:cNvPicPr>
          <p:nvPr>
            <p:ph sz="quarter" idx="4"/>
          </p:nvPr>
        </p:nvPicPr>
        <p:blipFill>
          <a:blip r:embed="rId3"/>
          <a:srcRect/>
          <a:stretch>
            <a:fillRect/>
          </a:stretch>
        </p:blipFill>
        <p:spPr bwMode="auto">
          <a:xfrm>
            <a:off x="3968434" y="2133600"/>
            <a:ext cx="4718367" cy="329959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Thymoma and Myasthenia gravis</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a:t>Thymomas</a:t>
            </a:r>
            <a:r>
              <a:rPr lang="en-US" dirty="0"/>
              <a:t> are the most common primary thymic tumor. They are slow-growing lesions and usually behave in a benign fashion. A subgroup of these tumors have an aggressive nature and are called </a:t>
            </a:r>
            <a:r>
              <a:rPr lang="en-US" i="1" u="sng" dirty="0"/>
              <a:t>invasive </a:t>
            </a:r>
            <a:r>
              <a:rPr lang="en-US" i="1" u="sng" dirty="0" err="1"/>
              <a:t>thymomas</a:t>
            </a:r>
            <a:r>
              <a:rPr lang="en-US" dirty="0"/>
              <a:t>. Invasive </a:t>
            </a:r>
            <a:r>
              <a:rPr lang="en-US" dirty="0" err="1"/>
              <a:t>thymomas</a:t>
            </a:r>
            <a:r>
              <a:rPr lang="en-US" dirty="0"/>
              <a:t> typically invade locally and spread along pleural and pericardial surfaces, but they can exhibit </a:t>
            </a:r>
            <a:r>
              <a:rPr lang="en-US" dirty="0" err="1"/>
              <a:t>extrathoracic</a:t>
            </a:r>
            <a:r>
              <a:rPr lang="en-US" dirty="0"/>
              <a:t> metastasis. A thymoma can appear at any age, but most patients are over the age of 40. </a:t>
            </a:r>
            <a:r>
              <a:rPr lang="en-US" dirty="0" err="1"/>
              <a:t>Radiographically</a:t>
            </a:r>
            <a:r>
              <a:rPr lang="en-US" dirty="0"/>
              <a:t>, </a:t>
            </a:r>
            <a:r>
              <a:rPr lang="en-US" dirty="0" err="1"/>
              <a:t>thymomas</a:t>
            </a:r>
            <a:r>
              <a:rPr lang="en-US" dirty="0"/>
              <a:t> are typically round or oval, well-</a:t>
            </a:r>
            <a:r>
              <a:rPr lang="en-US" dirty="0" err="1"/>
              <a:t>marginated</a:t>
            </a:r>
            <a:r>
              <a:rPr lang="en-US" dirty="0"/>
              <a:t> masses that may contain some peripheral calcification. </a:t>
            </a:r>
          </a:p>
          <a:p>
            <a:r>
              <a:rPr lang="en-US" dirty="0"/>
              <a:t>The association with myasthenia gravis: 50% of patients with thymoma have myasthenia gravis, and 15% of patients with myasthenia gravis have a thymoma. Among patients with myasthenia gravis and a thymoma, 25% show remission of their </a:t>
            </a:r>
            <a:r>
              <a:rPr lang="en-US" dirty="0" err="1"/>
              <a:t>myasthenic</a:t>
            </a:r>
            <a:r>
              <a:rPr lang="en-US" dirty="0"/>
              <a:t> symptoms after thymectomy. </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762000"/>
            <a:ext cx="8229600" cy="4525963"/>
          </a:xfrm>
        </p:spPr>
        <p:txBody>
          <a:bodyPr/>
          <a:lstStyle/>
          <a:p>
            <a:endParaRPr lang="en-GB" dirty="0" smtClean="0"/>
          </a:p>
          <a:p>
            <a:pPr algn="ctr">
              <a:buNone/>
            </a:pPr>
            <a:endParaRPr lang="en-GB" sz="8000" dirty="0" smtClean="0">
              <a:solidFill>
                <a:srgbClr val="FF0000"/>
              </a:solidFill>
              <a:latin typeface="Algerian" pitchFamily="82" charset="0"/>
            </a:endParaRPr>
          </a:p>
          <a:p>
            <a:pPr algn="ctr">
              <a:buNone/>
            </a:pPr>
            <a:r>
              <a:rPr lang="en-GB" sz="8000" dirty="0" smtClean="0">
                <a:solidFill>
                  <a:srgbClr val="FF0000"/>
                </a:solidFill>
                <a:latin typeface="Algerian" pitchFamily="82" charset="0"/>
              </a:rPr>
              <a:t>Thank you </a:t>
            </a:r>
            <a:endParaRPr lang="en-US" sz="8000" dirty="0">
              <a:solidFill>
                <a:srgbClr val="FF0000"/>
              </a:solidFill>
              <a:latin typeface="Algerian" pitchFamily="8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Mediastinum</a:t>
            </a:r>
            <a:endParaRPr lang="en-US" dirty="0"/>
          </a:p>
        </p:txBody>
      </p:sp>
      <p:sp>
        <p:nvSpPr>
          <p:cNvPr id="4" name="Text Placeholder 3"/>
          <p:cNvSpPr>
            <a:spLocks noGrp="1"/>
          </p:cNvSpPr>
          <p:nvPr>
            <p:ph type="body" sz="half" idx="2"/>
          </p:nvPr>
        </p:nvSpPr>
        <p:spPr/>
        <p:txBody>
          <a:bodyPr/>
          <a:lstStyle/>
          <a:p>
            <a:r>
              <a:rPr lang="en-US" b="1" dirty="0"/>
              <a:t> </a:t>
            </a:r>
            <a:endParaRPr lang="en-US" b="1" dirty="0" smtClean="0"/>
          </a:p>
          <a:p>
            <a:endParaRPr lang="en-US" b="1" dirty="0"/>
          </a:p>
          <a:p>
            <a:r>
              <a:rPr lang="en-US" dirty="0" smtClean="0"/>
              <a:t>the </a:t>
            </a:r>
            <a:r>
              <a:rPr lang="en-US" dirty="0"/>
              <a:t>mass of tissues and organs separating the two pleural sacs, between the sternum in front and the vertebral column behind, containing the heart and its large vessels, trachea, esophagus, thymus, lymph nodes, and other structures and tissues; it is divided into superior and inferior regions, the latter subdivided into anterior, middle, and posterior parts</a:t>
            </a:r>
          </a:p>
          <a:p>
            <a:endParaRPr lang="en-US" dirty="0"/>
          </a:p>
        </p:txBody>
      </p:sp>
      <p:pic>
        <p:nvPicPr>
          <p:cNvPr id="2050" name="Picture 2" descr="C:\Users\Dr.Essam Elbadry\Pictures\tomorrow lesson\13.jpg"/>
          <p:cNvPicPr>
            <a:picLocks noGrp="1" noChangeAspect="1" noChangeArrowheads="1"/>
          </p:cNvPicPr>
          <p:nvPr>
            <p:ph idx="1"/>
          </p:nvPr>
        </p:nvPicPr>
        <p:blipFill>
          <a:blip r:embed="rId2"/>
          <a:srcRect/>
          <a:stretch>
            <a:fillRect/>
          </a:stretch>
        </p:blipFill>
        <p:spPr bwMode="auto">
          <a:xfrm>
            <a:off x="3886200" y="1066800"/>
            <a:ext cx="3740150" cy="433571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219200"/>
            <a:ext cx="3008313" cy="1162050"/>
          </a:xfrm>
        </p:spPr>
        <p:txBody>
          <a:bodyPr>
            <a:normAutofit/>
          </a:bodyPr>
          <a:lstStyle/>
          <a:p>
            <a:r>
              <a:rPr lang="en-US" dirty="0"/>
              <a:t>Anterior mediastinal mass </a:t>
            </a:r>
            <a:br>
              <a:rPr lang="en-US" dirty="0"/>
            </a:br>
            <a:endParaRPr lang="en-US" dirty="0"/>
          </a:p>
        </p:txBody>
      </p:sp>
      <p:pic>
        <p:nvPicPr>
          <p:cNvPr id="1026" name="Picture 2" descr="C:\Users\Dr.Essam Elbadry\Pictures\tomorrow lesson\14.jpg"/>
          <p:cNvPicPr>
            <a:picLocks noGrp="1" noChangeAspect="1" noChangeArrowheads="1"/>
          </p:cNvPicPr>
          <p:nvPr>
            <p:ph idx="1"/>
          </p:nvPr>
        </p:nvPicPr>
        <p:blipFill>
          <a:blip r:embed="rId2"/>
          <a:stretch>
            <a:fillRect/>
          </a:stretch>
        </p:blipFill>
        <p:spPr bwMode="auto">
          <a:xfrm>
            <a:off x="3657600" y="1066800"/>
            <a:ext cx="4549428" cy="4495800"/>
          </a:xfrm>
          <a:prstGeom prst="rect">
            <a:avLst/>
          </a:prstGeom>
          <a:noFill/>
        </p:spPr>
      </p:pic>
      <p:sp>
        <p:nvSpPr>
          <p:cNvPr id="6" name="Text Placeholder 5"/>
          <p:cNvSpPr>
            <a:spLocks noGrp="1"/>
          </p:cNvSpPr>
          <p:nvPr>
            <p:ph type="body" sz="half" idx="2"/>
          </p:nvPr>
        </p:nvSpPr>
        <p:spPr>
          <a:xfrm>
            <a:off x="457200" y="2133600"/>
            <a:ext cx="3008313" cy="3992563"/>
          </a:xfrm>
        </p:spPr>
        <p:txBody>
          <a:bodyPr>
            <a:normAutofit/>
          </a:bodyPr>
          <a:lstStyle/>
          <a:p>
            <a:endParaRPr lang="en-US" dirty="0" smtClean="0"/>
          </a:p>
          <a:p>
            <a:endParaRPr lang="en-US" dirty="0"/>
          </a:p>
          <a:p>
            <a:endParaRPr lang="en-US" dirty="0" smtClean="0"/>
          </a:p>
          <a:p>
            <a:endParaRPr lang="en-US" dirty="0"/>
          </a:p>
          <a:p>
            <a:endParaRPr lang="en-US" dirty="0" smtClean="0"/>
          </a:p>
          <a:p>
            <a:r>
              <a:rPr lang="en-US" dirty="0" smtClean="0"/>
              <a:t>The </a:t>
            </a:r>
            <a:r>
              <a:rPr lang="en-US" dirty="0"/>
              <a:t>differential diagnosis for the anterior mediastinal mass is traditionally known as the "four T's":</a:t>
            </a:r>
          </a:p>
          <a:p>
            <a:pPr lvl="0"/>
            <a:r>
              <a:rPr lang="en-US" dirty="0">
                <a:solidFill>
                  <a:srgbClr val="FF0000"/>
                </a:solidFill>
              </a:rPr>
              <a:t>Thymoma </a:t>
            </a:r>
          </a:p>
          <a:p>
            <a:pPr lvl="0"/>
            <a:r>
              <a:rPr lang="en-US" dirty="0" err="1">
                <a:solidFill>
                  <a:srgbClr val="FF0000"/>
                </a:solidFill>
              </a:rPr>
              <a:t>Teratoma</a:t>
            </a:r>
            <a:r>
              <a:rPr lang="en-US" dirty="0">
                <a:solidFill>
                  <a:srgbClr val="FF0000"/>
                </a:solidFill>
              </a:rPr>
              <a:t> </a:t>
            </a:r>
          </a:p>
          <a:p>
            <a:pPr lvl="0"/>
            <a:r>
              <a:rPr lang="en-US" dirty="0">
                <a:solidFill>
                  <a:srgbClr val="FF0000"/>
                </a:solidFill>
              </a:rPr>
              <a:t>Thyroid </a:t>
            </a:r>
            <a:r>
              <a:rPr lang="en-US" dirty="0" err="1">
                <a:solidFill>
                  <a:srgbClr val="FF0000"/>
                </a:solidFill>
              </a:rPr>
              <a:t>goitre</a:t>
            </a:r>
            <a:r>
              <a:rPr lang="en-US" dirty="0">
                <a:solidFill>
                  <a:srgbClr val="FF0000"/>
                </a:solidFill>
              </a:rPr>
              <a:t> or </a:t>
            </a:r>
            <a:r>
              <a:rPr lang="en-US" dirty="0" err="1">
                <a:solidFill>
                  <a:srgbClr val="FF0000"/>
                </a:solidFill>
              </a:rPr>
              <a:t>tumour</a:t>
            </a:r>
            <a:r>
              <a:rPr lang="en-US" dirty="0">
                <a:solidFill>
                  <a:srgbClr val="FF0000"/>
                </a:solidFill>
              </a:rPr>
              <a:t> </a:t>
            </a:r>
          </a:p>
          <a:p>
            <a:pPr lvl="0"/>
            <a:r>
              <a:rPr lang="en-US" dirty="0">
                <a:solidFill>
                  <a:srgbClr val="FF0000"/>
                </a:solidFill>
              </a:rPr>
              <a:t>Terrible lymph nodes (</a:t>
            </a:r>
            <a:r>
              <a:rPr lang="en-US" dirty="0" err="1">
                <a:solidFill>
                  <a:srgbClr val="FF0000"/>
                </a:solidFill>
              </a:rPr>
              <a:t>eg</a:t>
            </a:r>
            <a:r>
              <a:rPr lang="en-US" dirty="0">
                <a:solidFill>
                  <a:srgbClr val="FF0000"/>
                </a:solidFill>
              </a:rPr>
              <a:t> lymphoma)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Anterior mediastinal mass</a:t>
            </a:r>
            <a:endParaRPr lang="en-US" dirty="0"/>
          </a:p>
        </p:txBody>
      </p:sp>
      <p:sp>
        <p:nvSpPr>
          <p:cNvPr id="3" name="Text Placeholder 2"/>
          <p:cNvSpPr>
            <a:spLocks noGrp="1"/>
          </p:cNvSpPr>
          <p:nvPr>
            <p:ph type="body" idx="1"/>
          </p:nvPr>
        </p:nvSpPr>
        <p:spPr>
          <a:xfrm>
            <a:off x="457200" y="1535113"/>
            <a:ext cx="7620000" cy="446087"/>
          </a:xfrm>
        </p:spPr>
        <p:txBody>
          <a:bodyPr>
            <a:normAutofit lnSpcReduction="10000"/>
          </a:bodyPr>
          <a:lstStyle/>
          <a:p>
            <a:pPr algn="ctr"/>
            <a:r>
              <a:rPr lang="en-US" dirty="0" smtClean="0"/>
              <a:t>Lymphoma</a:t>
            </a:r>
            <a:endParaRPr lang="en-US" dirty="0"/>
          </a:p>
        </p:txBody>
      </p:sp>
      <p:pic>
        <p:nvPicPr>
          <p:cNvPr id="3074" name="Picture 2" descr="C:\Users\Dr.Essam Elbadry\Pictures\tomorrow lesson\12.jpg"/>
          <p:cNvPicPr>
            <a:picLocks noGrp="1" noChangeAspect="1" noChangeArrowheads="1"/>
          </p:cNvPicPr>
          <p:nvPr>
            <p:ph sz="half" idx="2"/>
          </p:nvPr>
        </p:nvPicPr>
        <p:blipFill>
          <a:blip r:embed="rId2"/>
          <a:srcRect/>
          <a:stretch>
            <a:fillRect/>
          </a:stretch>
        </p:blipFill>
        <p:spPr bwMode="auto">
          <a:xfrm>
            <a:off x="668924" y="2174875"/>
            <a:ext cx="3616740" cy="3951288"/>
          </a:xfrm>
          <a:prstGeom prst="rect">
            <a:avLst/>
          </a:prstGeom>
          <a:noFill/>
        </p:spPr>
      </p:pic>
      <p:pic>
        <p:nvPicPr>
          <p:cNvPr id="3075" name="Picture 3" descr="C:\Users\Dr.Essam Elbadry\Pictures\tomorrow lesson\12a.jpg"/>
          <p:cNvPicPr>
            <a:picLocks noGrp="1" noChangeAspect="1" noChangeArrowheads="1"/>
          </p:cNvPicPr>
          <p:nvPr>
            <p:ph sz="quarter" idx="4"/>
          </p:nvPr>
        </p:nvPicPr>
        <p:blipFill>
          <a:blip r:embed="rId3"/>
          <a:srcRect/>
          <a:stretch>
            <a:fillRect/>
          </a:stretch>
        </p:blipFill>
        <p:spPr bwMode="auto">
          <a:xfrm>
            <a:off x="5224854" y="2174875"/>
            <a:ext cx="2882116" cy="395128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Anterior mediastinal mass</a:t>
            </a:r>
            <a:endParaRPr lang="en-US" dirty="0"/>
          </a:p>
        </p:txBody>
      </p:sp>
      <p:sp>
        <p:nvSpPr>
          <p:cNvPr id="3" name="Text Placeholder 2"/>
          <p:cNvSpPr>
            <a:spLocks noGrp="1"/>
          </p:cNvSpPr>
          <p:nvPr>
            <p:ph type="body" idx="1"/>
          </p:nvPr>
        </p:nvSpPr>
        <p:spPr>
          <a:xfrm>
            <a:off x="457200" y="1535113"/>
            <a:ext cx="8077200" cy="639762"/>
          </a:xfrm>
        </p:spPr>
        <p:txBody>
          <a:bodyPr/>
          <a:lstStyle/>
          <a:p>
            <a:pPr algn="ctr"/>
            <a:r>
              <a:rPr lang="en-US" dirty="0" smtClean="0"/>
              <a:t>Lymphoma</a:t>
            </a:r>
            <a:endParaRPr lang="en-US" dirty="0"/>
          </a:p>
        </p:txBody>
      </p:sp>
      <p:pic>
        <p:nvPicPr>
          <p:cNvPr id="4098" name="Picture 2" descr="C:\Users\Dr.Essam Elbadry\Pictures\tomorrow lesson\12b.jpg"/>
          <p:cNvPicPr>
            <a:picLocks noGrp="1" noChangeAspect="1" noChangeArrowheads="1"/>
          </p:cNvPicPr>
          <p:nvPr>
            <p:ph sz="half" idx="2"/>
          </p:nvPr>
        </p:nvPicPr>
        <p:blipFill>
          <a:blip r:embed="rId2"/>
          <a:srcRect/>
          <a:stretch>
            <a:fillRect/>
          </a:stretch>
        </p:blipFill>
        <p:spPr bwMode="auto">
          <a:xfrm>
            <a:off x="634206" y="2514600"/>
            <a:ext cx="4128649" cy="2955131"/>
          </a:xfrm>
          <a:prstGeom prst="rect">
            <a:avLst/>
          </a:prstGeom>
          <a:noFill/>
        </p:spPr>
      </p:pic>
      <p:pic>
        <p:nvPicPr>
          <p:cNvPr id="4099" name="Picture 3" descr="C:\Users\Dr.Essam Elbadry\Pictures\tomorrow lesson\12c.jpg"/>
          <p:cNvPicPr>
            <a:picLocks noGrp="1" noChangeAspect="1" noChangeArrowheads="1"/>
          </p:cNvPicPr>
          <p:nvPr>
            <p:ph sz="quarter" idx="4"/>
          </p:nvPr>
        </p:nvPicPr>
        <p:blipFill>
          <a:blip r:embed="rId3"/>
          <a:srcRect/>
          <a:stretch>
            <a:fillRect/>
          </a:stretch>
        </p:blipFill>
        <p:spPr bwMode="auto">
          <a:xfrm>
            <a:off x="4837112" y="2514600"/>
            <a:ext cx="4155440" cy="292179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b="1" dirty="0" smtClean="0"/>
              <a:t>Large nodular goiter, plunged in the mediastinum</a:t>
            </a:r>
            <a:endParaRPr lang="en-US" dirty="0"/>
          </a:p>
        </p:txBody>
      </p:sp>
      <p:pic>
        <p:nvPicPr>
          <p:cNvPr id="7170" name="Picture 2" descr="C:\Users\Dr.Essam Elbadry\Pictures\tomorrow lesson\5.jpg"/>
          <p:cNvPicPr>
            <a:picLocks noGrp="1" noChangeAspect="1" noChangeArrowheads="1"/>
          </p:cNvPicPr>
          <p:nvPr>
            <p:ph idx="1"/>
          </p:nvPr>
        </p:nvPicPr>
        <p:blipFill>
          <a:blip r:embed="rId2"/>
          <a:stretch>
            <a:fillRect/>
          </a:stretch>
        </p:blipFill>
        <p:spPr bwMode="auto">
          <a:xfrm>
            <a:off x="1371600" y="1828800"/>
            <a:ext cx="4959096" cy="476194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Mediastinal mass</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b="1" dirty="0"/>
              <a:t>A contrast-enhanced CT shows an anterior mediastinal mass (M) containing </a:t>
            </a:r>
            <a:r>
              <a:rPr lang="en-US" b="1" dirty="0" err="1"/>
              <a:t>hypodense</a:t>
            </a:r>
            <a:r>
              <a:rPr lang="en-US" b="1" dirty="0"/>
              <a:t> areas caused by necrosis. Note the right </a:t>
            </a:r>
            <a:r>
              <a:rPr lang="en-US" b="1" dirty="0" err="1"/>
              <a:t>paratracheal</a:t>
            </a:r>
            <a:r>
              <a:rPr lang="en-US" b="1" dirty="0"/>
              <a:t> and </a:t>
            </a:r>
            <a:r>
              <a:rPr lang="en-US" b="1" dirty="0" err="1"/>
              <a:t>aorticopulmonary</a:t>
            </a:r>
            <a:r>
              <a:rPr lang="en-US" b="1" dirty="0"/>
              <a:t> lymph nodes (arrows).</a:t>
            </a:r>
            <a:r>
              <a:rPr lang="en-US" dirty="0"/>
              <a:t> </a:t>
            </a:r>
          </a:p>
          <a:p>
            <a:endParaRPr lang="en-US" dirty="0"/>
          </a:p>
        </p:txBody>
      </p:sp>
      <p:pic>
        <p:nvPicPr>
          <p:cNvPr id="5122" name="Picture 2" descr="C:\Users\Dr.Essam Elbadry\Pictures\tomorrow lesson\1c.png"/>
          <p:cNvPicPr>
            <a:picLocks noChangeAspect="1" noChangeArrowheads="1"/>
          </p:cNvPicPr>
          <p:nvPr/>
        </p:nvPicPr>
        <p:blipFill>
          <a:blip r:embed="rId2"/>
          <a:srcRect/>
          <a:stretch>
            <a:fillRect/>
          </a:stretch>
        </p:blipFill>
        <p:spPr bwMode="auto">
          <a:xfrm>
            <a:off x="1676400" y="297458"/>
            <a:ext cx="5624414" cy="460791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Large nodular goiter, plunged in the mediastinum.</a:t>
            </a:r>
            <a:endParaRPr lang="en-US" dirty="0"/>
          </a:p>
        </p:txBody>
      </p:sp>
      <p:pic>
        <p:nvPicPr>
          <p:cNvPr id="6146" name="Picture 2" descr="C:\Users\Dr.Essam Elbadry\Pictures\tomorrow lesson\1.jpg"/>
          <p:cNvPicPr>
            <a:picLocks noGrp="1" noChangeAspect="1" noChangeArrowheads="1"/>
          </p:cNvPicPr>
          <p:nvPr>
            <p:ph idx="1"/>
          </p:nvPr>
        </p:nvPicPr>
        <p:blipFill>
          <a:blip r:embed="rId2"/>
          <a:srcRect/>
          <a:stretch>
            <a:fillRect/>
          </a:stretch>
        </p:blipFill>
        <p:spPr bwMode="auto">
          <a:xfrm>
            <a:off x="1066800" y="1600200"/>
            <a:ext cx="2547715" cy="3774707"/>
          </a:xfrm>
          <a:prstGeom prst="rect">
            <a:avLst/>
          </a:prstGeom>
          <a:noFill/>
        </p:spPr>
      </p:pic>
      <p:pic>
        <p:nvPicPr>
          <p:cNvPr id="6147" name="Picture 3" descr="C:\Users\Dr.Essam Elbadry\Pictures\tomorrow lesson\2.jpg"/>
          <p:cNvPicPr>
            <a:picLocks noChangeAspect="1" noChangeArrowheads="1"/>
          </p:cNvPicPr>
          <p:nvPr/>
        </p:nvPicPr>
        <p:blipFill>
          <a:blip r:embed="rId3"/>
          <a:srcRect/>
          <a:stretch>
            <a:fillRect/>
          </a:stretch>
        </p:blipFill>
        <p:spPr bwMode="auto">
          <a:xfrm>
            <a:off x="4038600" y="1676400"/>
            <a:ext cx="4177514" cy="3657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FIBROSING MEDASTINITIS</a:t>
            </a:r>
            <a:br>
              <a:rPr lang="en-US" dirty="0"/>
            </a:br>
            <a:endParaRPr lang="en-US" dirty="0"/>
          </a:p>
        </p:txBody>
      </p:sp>
      <p:sp>
        <p:nvSpPr>
          <p:cNvPr id="6" name="Text Placeholder 5"/>
          <p:cNvSpPr>
            <a:spLocks noGrp="1"/>
          </p:cNvSpPr>
          <p:nvPr>
            <p:ph type="body" sz="half" idx="2"/>
          </p:nvPr>
        </p:nvSpPr>
        <p:spPr/>
        <p:txBody>
          <a:bodyPr>
            <a:normAutofit/>
          </a:bodyPr>
          <a:lstStyle/>
          <a:p>
            <a:r>
              <a:rPr lang="en-US" dirty="0"/>
              <a:t>this disease have developed an intense fibrotic process that leads to compression of the mediastinal structures that can lead to the superior vena cava syndrome, or obstruction of the pulmonary arteries or veins as shown in the above picture. ONE OF THE ETIOLOGIES IS </a:t>
            </a:r>
            <a:r>
              <a:rPr lang="en-US" dirty="0" err="1"/>
              <a:t>Histoplasmosis</a:t>
            </a:r>
            <a:r>
              <a:rPr lang="en-US" dirty="0"/>
              <a:t>.</a:t>
            </a:r>
          </a:p>
          <a:p>
            <a:endParaRPr lang="en-US" dirty="0"/>
          </a:p>
        </p:txBody>
      </p:sp>
      <p:pic>
        <p:nvPicPr>
          <p:cNvPr id="8194" name="Picture 2" descr="C:\Users\Dr.Essam Elbadry\Pictures\tomorrow lesson\fibrosing mediastinitis.gif"/>
          <p:cNvPicPr>
            <a:picLocks noGrp="1" noChangeAspect="1" noChangeArrowheads="1"/>
          </p:cNvPicPr>
          <p:nvPr>
            <p:ph idx="1"/>
          </p:nvPr>
        </p:nvPicPr>
        <p:blipFill>
          <a:blip r:embed="rId2"/>
          <a:srcRect/>
          <a:stretch>
            <a:fillRect/>
          </a:stretch>
        </p:blipFill>
        <p:spPr bwMode="auto">
          <a:xfrm>
            <a:off x="4645025" y="1104106"/>
            <a:ext cx="2971800" cy="4191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414</Words>
  <Application>Microsoft Office PowerPoint</Application>
  <PresentationFormat>عرض على الشاشة (3:4)‏</PresentationFormat>
  <Paragraphs>42</Paragraphs>
  <Slides>15</Slides>
  <Notes>0</Notes>
  <HiddenSlides>0</HiddenSlides>
  <MMClips>0</MMClips>
  <ScaleCrop>false</ScaleCrop>
  <HeadingPairs>
    <vt:vector size="4" baseType="variant">
      <vt:variant>
        <vt:lpstr>سمة</vt:lpstr>
      </vt:variant>
      <vt:variant>
        <vt:i4>1</vt:i4>
      </vt:variant>
      <vt:variant>
        <vt:lpstr>عناوين الشرائح</vt:lpstr>
      </vt:variant>
      <vt:variant>
        <vt:i4>15</vt:i4>
      </vt:variant>
    </vt:vector>
  </HeadingPairs>
  <TitlesOfParts>
    <vt:vector size="16" baseType="lpstr">
      <vt:lpstr>Office Theme</vt:lpstr>
      <vt:lpstr>الشريحة 1</vt:lpstr>
      <vt:lpstr>Mediastinum</vt:lpstr>
      <vt:lpstr>Anterior mediastinal mass  </vt:lpstr>
      <vt:lpstr>Anterior mediastinal mass</vt:lpstr>
      <vt:lpstr>Anterior mediastinal mass</vt:lpstr>
      <vt:lpstr>Large nodular goiter, plunged in the mediastinum</vt:lpstr>
      <vt:lpstr>Mediastinal mass</vt:lpstr>
      <vt:lpstr>Large nodular goiter, plunged in the mediastinum.</vt:lpstr>
      <vt:lpstr>FIBROSING MEDASTINITIS </vt:lpstr>
      <vt:lpstr>SVC syndrome </vt:lpstr>
      <vt:lpstr>SVC syndrome </vt:lpstr>
      <vt:lpstr>SVC syndrome </vt:lpstr>
      <vt:lpstr>Thymoma and Myasthenia gravis</vt:lpstr>
      <vt:lpstr>Thymoma and Myasthenia gravis</vt:lpstr>
      <vt:lpstr>الشريحة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Anterior mediastinal mass</dc:title>
  <dc:creator>Dr.Essam Elbadry</dc:creator>
  <cp:lastModifiedBy>Windows User</cp:lastModifiedBy>
  <cp:revision>17</cp:revision>
  <dcterms:created xsi:type="dcterms:W3CDTF">2008-11-15T23:24:29Z</dcterms:created>
  <dcterms:modified xsi:type="dcterms:W3CDTF">2018-09-17T22:59:50Z</dcterms:modified>
</cp:coreProperties>
</file>